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57" r:id="rId5"/>
    <p:sldId id="258" r:id="rId6"/>
    <p:sldId id="259" r:id="rId7"/>
    <p:sldId id="260" r:id="rId8"/>
    <p:sldId id="275" r:id="rId9"/>
    <p:sldId id="274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6" r:id="rId19"/>
    <p:sldId id="277" r:id="rId20"/>
    <p:sldId id="278" r:id="rId21"/>
    <p:sldId id="279" r:id="rId22"/>
    <p:sldId id="269" r:id="rId23"/>
    <p:sldId id="270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narsinghverma@gm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Physiology of Shock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</a:t>
            </a:r>
            <a:r>
              <a:rPr lang="en-US" dirty="0" err="1"/>
              <a:t>Narsingh</a:t>
            </a:r>
            <a:r>
              <a:rPr lang="en-US" dirty="0"/>
              <a:t> </a:t>
            </a:r>
            <a:r>
              <a:rPr lang="en-US" dirty="0" err="1"/>
              <a:t>Verma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Hemorragic</a:t>
            </a:r>
            <a:r>
              <a:rPr lang="en-US" dirty="0"/>
              <a:t> Shock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Haemorrhage</a:t>
            </a:r>
            <a:r>
              <a:rPr lang="en-US" dirty="0"/>
              <a:t>      --- Low blood volume --- Low venous return -----Low Stroke Volume ----- Low cardiac output ---Fall in systolic pressure --- fall in pulse pressure --- diminished blood flow to tissues ----Low Po2 High PCO2  and High H ion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3CC7F-708C-436C-9745-EC9ADA87C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Compensatory Mechanisms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93E7F-FDFB-4681-911F-646BC5E79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Shock is prevented  by Baroreceptor mechanism  BP is </a:t>
            </a:r>
            <a:r>
              <a:rPr lang="en-US" dirty="0" err="1"/>
              <a:t>mentained</a:t>
            </a:r>
            <a:r>
              <a:rPr lang="en-US" dirty="0"/>
              <a:t> </a:t>
            </a:r>
          </a:p>
          <a:p>
            <a:r>
              <a:rPr lang="en-US" dirty="0"/>
              <a:t>Plasma  Volume is </a:t>
            </a:r>
            <a:r>
              <a:rPr lang="en-US" dirty="0" err="1"/>
              <a:t>mentained</a:t>
            </a:r>
            <a:r>
              <a:rPr lang="en-US" dirty="0"/>
              <a:t> Low plasma volume ---Fall in systolic pressure -----Fall in capillary hydrostatic pressure ----Filtration &gt; Reabsorption -----Restoration of Plasma Volume </a:t>
            </a:r>
          </a:p>
          <a:p>
            <a:r>
              <a:rPr lang="en-US" dirty="0"/>
              <a:t>Tissue Oxygenation is  maintained  by local </a:t>
            </a:r>
            <a:r>
              <a:rPr lang="en-US" dirty="0" err="1"/>
              <a:t>vaso</a:t>
            </a:r>
            <a:r>
              <a:rPr lang="en-US" dirty="0"/>
              <a:t> dilation and increase respiration by chemoreceptor reflex </a:t>
            </a:r>
          </a:p>
          <a:p>
            <a:r>
              <a:rPr lang="en-US" dirty="0"/>
              <a:t>Restoration of Blood components  by  Erythropoiesis, plasma protein synthesis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6887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B624F-459E-45B4-A519-4EC79A64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of Hypovolemic shock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A74C1-ED43-4975-8947-85199268E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Replacement of Losses as for as possible  </a:t>
            </a:r>
          </a:p>
          <a:p>
            <a:r>
              <a:rPr lang="en-US" dirty="0"/>
              <a:t>In place of blood plasma expanders can be used </a:t>
            </a:r>
          </a:p>
          <a:p>
            <a:r>
              <a:rPr lang="en-US" dirty="0"/>
              <a:t>If only plasma and electrolyte are lost blood should not be given </a:t>
            </a:r>
          </a:p>
          <a:p>
            <a:r>
              <a:rPr lang="en-US" dirty="0"/>
              <a:t>Components of blood in place of whole blood </a:t>
            </a:r>
          </a:p>
          <a:p>
            <a:r>
              <a:rPr lang="en-US" dirty="0"/>
              <a:t>Recumbent posture with head end slightly lowered, foot end should be raised slightly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1840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238A-BDAE-4EC0-A6A5-794125DFB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</a:t>
            </a:r>
            <a:r>
              <a:rPr lang="en-US" dirty="0" err="1"/>
              <a:t>Contd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5E388-CDF6-4A46-9E31-1B7FA5B8D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Room temperature comfortable </a:t>
            </a:r>
          </a:p>
          <a:p>
            <a:r>
              <a:rPr lang="en-US" dirty="0"/>
              <a:t>Breathing a mixture of oxygen and 5% CO2</a:t>
            </a:r>
          </a:p>
          <a:p>
            <a:r>
              <a:rPr lang="en-US" dirty="0"/>
              <a:t>Pain killer and Tranquilizer may be given but no respiratory </a:t>
            </a:r>
            <a:r>
              <a:rPr lang="en-US" dirty="0" err="1"/>
              <a:t>depressents</a:t>
            </a:r>
            <a:r>
              <a:rPr lang="en-US" dirty="0"/>
              <a:t> </a:t>
            </a:r>
          </a:p>
          <a:p>
            <a:r>
              <a:rPr lang="en-US" dirty="0"/>
              <a:t>Antibiotics </a:t>
            </a:r>
          </a:p>
          <a:p>
            <a:r>
              <a:rPr lang="en-US" dirty="0"/>
              <a:t>Treatment of Specific cause of Shock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9563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101B4-8A43-4FE8-8299-6005FC0C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Irreversible shock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90A6D-A168-4485-8800-C9295B09C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treatment is delayed </a:t>
            </a:r>
          </a:p>
          <a:p>
            <a:r>
              <a:rPr lang="en-US" dirty="0"/>
              <a:t>NO Response to treatment </a:t>
            </a:r>
          </a:p>
          <a:p>
            <a:r>
              <a:rPr lang="en-US" dirty="0"/>
              <a:t>Loss of Fluid from capillaries : Fluid Continues to be lost   Vasodilators to relax the arterioles might help here and corticosteroids which may reduce capillary permeability </a:t>
            </a:r>
          </a:p>
          <a:p>
            <a:r>
              <a:rPr lang="en-US" dirty="0"/>
              <a:t>Hypoxia may induce renal failure which further compromises cardiac functions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0187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29B2-C538-41D2-8A74-DCCCF45E7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0B38-1AF0-4D97-B078-C3943E5F7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Reduction of blood flow to gut –Increases intestinal  permeability –absorption of bacterial toxins, damage to liver --- toxins enter to circulation -----Endotoxic shock or Gram –</a:t>
            </a:r>
            <a:r>
              <a:rPr lang="en-US" dirty="0" err="1"/>
              <a:t>ve</a:t>
            </a:r>
            <a:r>
              <a:rPr lang="en-US" dirty="0"/>
              <a:t>  shock </a:t>
            </a:r>
          </a:p>
          <a:p>
            <a:r>
              <a:rPr lang="en-US" dirty="0"/>
              <a:t>Reduction in coronary blood flow due to </a:t>
            </a:r>
            <a:r>
              <a:rPr lang="en-US" dirty="0" err="1"/>
              <a:t>tacchcardia</a:t>
            </a:r>
            <a:r>
              <a:rPr lang="en-US" dirty="0"/>
              <a:t> , myocardium is damaged by toxins ------decreased cardiac output </a:t>
            </a:r>
          </a:p>
          <a:p>
            <a:r>
              <a:rPr lang="en-US" dirty="0"/>
              <a:t>Great decrease in BP-- baroreceptors becomes ineffective –cerebral ischemic response last effort –when vital centers of brain are involved –Irreversible shock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7075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6B42B-C1A2-4C41-995F-7EFCC360B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Cardiogenic Shock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C2755-2F07-42AA-BB7F-283A3C33E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Decrease in cardiac output </a:t>
            </a:r>
          </a:p>
          <a:p>
            <a:r>
              <a:rPr lang="en-US" dirty="0"/>
              <a:t>Decrease in circulating blood volume </a:t>
            </a:r>
          </a:p>
          <a:p>
            <a:r>
              <a:rPr lang="en-US" dirty="0"/>
              <a:t>May be caused by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disease of heart </a:t>
            </a:r>
          </a:p>
          <a:p>
            <a:r>
              <a:rPr lang="en-US" dirty="0">
                <a:solidFill>
                  <a:schemeClr val="accent6"/>
                </a:solidFill>
              </a:rPr>
              <a:t> coronary blood vessels </a:t>
            </a:r>
          </a:p>
          <a:p>
            <a:r>
              <a:rPr lang="en-US" dirty="0">
                <a:solidFill>
                  <a:schemeClr val="accent6"/>
                </a:solidFill>
              </a:rPr>
              <a:t> pericardial effusion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8393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B69B6-A6D7-4DFA-A011-1D4BBBA0B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Neurogenic shock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04487-C3BE-4774-8DFC-80771CB1F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Severe pain </a:t>
            </a:r>
          </a:p>
          <a:p>
            <a:r>
              <a:rPr lang="en-US" dirty="0"/>
              <a:t>Profound emotional disturbances </a:t>
            </a:r>
          </a:p>
          <a:p>
            <a:r>
              <a:rPr lang="en-US" dirty="0"/>
              <a:t>Brain damage </a:t>
            </a:r>
          </a:p>
          <a:p>
            <a:r>
              <a:rPr lang="en-US" dirty="0"/>
              <a:t>Widespread vasodilation in capacitance vessels </a:t>
            </a:r>
          </a:p>
          <a:p>
            <a:r>
              <a:rPr lang="en-US" dirty="0"/>
              <a:t>Pooling of Blood in veins </a:t>
            </a:r>
          </a:p>
          <a:p>
            <a:r>
              <a:rPr lang="en-US" dirty="0"/>
              <a:t>Decrease in venous return </a:t>
            </a:r>
          </a:p>
          <a:p>
            <a:r>
              <a:rPr lang="en-US" dirty="0"/>
              <a:t>Decrease in cardiac output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6448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91A9-669E-4575-B221-504F329B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Neurogenic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ECA02-F8DA-4C5B-8F44-22D337FA2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Primarily due to blockade of sympathetic nervous system</a:t>
            </a:r>
          </a:p>
          <a:p>
            <a:r>
              <a:rPr lang="en-IN" dirty="0"/>
              <a:t>loss of arterial &amp; venous tone with pooling of blood in the dilated peripheral venous </a:t>
            </a:r>
            <a:r>
              <a:rPr lang="en-IN" dirty="0" err="1"/>
              <a:t>syste</a:t>
            </a:r>
            <a:endParaRPr lang="en-IN" dirty="0"/>
          </a:p>
          <a:p>
            <a:r>
              <a:rPr lang="en-IN" dirty="0"/>
              <a:t> The heart does not fill the cardiac output falls</a:t>
            </a:r>
          </a:p>
          <a:p>
            <a:r>
              <a:rPr lang="en-IN" dirty="0"/>
              <a:t>Neurogenic shock  may be caused by: Paraplegia, Quadriplegia, Trauma to Spinal cord,  Spinal </a:t>
            </a:r>
            <a:r>
              <a:rPr lang="en-IN" dirty="0" err="1"/>
              <a:t>anesthesia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9295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6AE41-41CB-463A-BEAC-5C9B912D6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CBDAE-F9FA-403D-89FA-B1B0F4B39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Warm skin, pink &amp; well perfused</a:t>
            </a:r>
          </a:p>
          <a:p>
            <a:r>
              <a:rPr lang="en-US" dirty="0"/>
              <a:t> Heart rate is rapid</a:t>
            </a:r>
          </a:p>
          <a:p>
            <a:r>
              <a:rPr lang="en-US" dirty="0"/>
              <a:t> Blood pressure is low</a:t>
            </a:r>
          </a:p>
          <a:p>
            <a:r>
              <a:rPr lang="en-US" dirty="0"/>
              <a:t> Urine output may be normal</a:t>
            </a:r>
          </a:p>
        </p:txBody>
      </p:sp>
    </p:spTree>
    <p:extLst>
      <p:ext uri="{BB962C8B-B14F-4D97-AF65-F5344CB8AC3E}">
        <p14:creationId xmlns:p14="http://schemas.microsoft.com/office/powerpoint/2010/main" val="339974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2823-81A9-4CE6-8B11-D5611E27F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48647-B485-4C78-8237-C5ECAE1C5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Shock is a physiologic event with many different causes; but if untreated it has a single clinical outcome</a:t>
            </a:r>
          </a:p>
          <a:p>
            <a:r>
              <a:rPr lang="en-US" dirty="0"/>
              <a:t>Mortality rate - 20%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0258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6739E-47E8-4F50-8D40-71B35CB5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Vaso vagal / Vasogenic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320C1-0C76-4F30-A5C6-562D4F441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Part of neurogenic shock</a:t>
            </a:r>
          </a:p>
          <a:p>
            <a:r>
              <a:rPr lang="en-US" dirty="0"/>
              <a:t>Pathophysiology : pooling of blood due to dilatation of peripheral vascular system particularly in the limb muscle &amp; in splanchnic bed</a:t>
            </a:r>
          </a:p>
          <a:p>
            <a:r>
              <a:rPr lang="en-US" dirty="0"/>
              <a:t>This causes reduced venous return to the heart leading to low cardiac output &amp; bradycardia</a:t>
            </a:r>
          </a:p>
          <a:p>
            <a:r>
              <a:rPr lang="en-US" dirty="0"/>
              <a:t>blood flow to brain is reduced causing cerebral hypoxia &amp; unconsciousness.</a:t>
            </a:r>
          </a:p>
          <a:p>
            <a:r>
              <a:rPr lang="en-US" dirty="0"/>
              <a:t>Management: </a:t>
            </a:r>
            <a:r>
              <a:rPr lang="en-US" dirty="0" err="1"/>
              <a:t>Trendelenberg</a:t>
            </a:r>
            <a:r>
              <a:rPr lang="en-US" dirty="0"/>
              <a:t> position– increases cerebral flow &amp; consciousness is restored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8881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0B46-9BF7-4AB0-9777-41DD5C613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Psychogenic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1D021-DD09-42C4-91E9-E699854E0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of Neurogenic shock.</a:t>
            </a:r>
          </a:p>
          <a:p>
            <a:r>
              <a:rPr lang="en-US" dirty="0"/>
              <a:t>Occurs following sudden fright from unexpected bad news or at the sight of horrible accident.</a:t>
            </a:r>
          </a:p>
          <a:p>
            <a:r>
              <a:rPr lang="en-US" dirty="0"/>
              <a:t> Effect may vary in intensity from temporary unconsciousness to even sudden death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338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B810D-D3A8-430B-858A-C27CEAE61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Anaphylactic Shock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58CEF-A6DC-4F6D-8AB7-36B7A40B2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Hypersensitivity  reactions can lead to release of histamine and other vasodilatory substances ----increase in  capillary permeability ---- Shock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3900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54AA8-5DA0-4694-9B74-F56C74E6A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Septic Shock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49E8B-B4AF-4203-A326-654D09E85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Uncontrolled infection ---release of Bacterial    Toxins ----generalized </a:t>
            </a:r>
            <a:r>
              <a:rPr lang="en-US" dirty="0" err="1"/>
              <a:t>vasodialation</a:t>
            </a:r>
            <a:r>
              <a:rPr lang="en-US" dirty="0"/>
              <a:t> and increase in capillary permeability ----shock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7198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292D-5178-4C85-B1C2-93E0A5B05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5DC73-DFBD-44C2-B3FD-5B072DC15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Questions </a:t>
            </a:r>
            <a:r>
              <a:rPr lang="en-IN" dirty="0"/>
              <a:t>  are also welcome at </a:t>
            </a:r>
            <a:r>
              <a:rPr lang="en-IN" dirty="0" err="1"/>
              <a:t>whats</a:t>
            </a:r>
            <a:r>
              <a:rPr lang="en-IN" dirty="0"/>
              <a:t> app 9839064560   and </a:t>
            </a:r>
            <a:r>
              <a:rPr lang="en-IN" dirty="0">
                <a:hlinkClick r:id="rId2"/>
              </a:rPr>
              <a:t>narsinghverma@gmil.com</a:t>
            </a:r>
            <a:r>
              <a:rPr lang="e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1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01F9-0AD5-4AF6-A496-7D2A0FE8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Definitions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4D18F-90CE-4DA7-8314-2177A82F2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Shock is a life threatening situation due to poor tissue perfusion with impaired cellular metabolism, manifested in turn by serious pathophysiological abnormalities (Bailey and love)</a:t>
            </a:r>
          </a:p>
          <a:p>
            <a:r>
              <a:rPr lang="en-US" dirty="0"/>
              <a:t>Shock is a term used to describe the clinical syndrome that develops when there is critical impairment of tissue perfusion due to some form of acute circulatory failure. (Davidson’s)</a:t>
            </a:r>
          </a:p>
          <a:p>
            <a:r>
              <a:rPr lang="en-US" dirty="0"/>
              <a:t>Shock may be defined as inadequate delivery of oxygen and nutrients to maintain normal tissue and cellular function.(Schwartz’s)</a:t>
            </a:r>
          </a:p>
          <a:p>
            <a:r>
              <a:rPr lang="en-US" dirty="0"/>
              <a:t>The state in which profound and widespread reduction of effective tissue perfusion leads first to reversible, and then if prolonged, to irreversible cellular injury. (Kumar and </a:t>
            </a:r>
            <a:r>
              <a:rPr lang="en-US" dirty="0" err="1"/>
              <a:t>Parrillo</a:t>
            </a:r>
            <a:r>
              <a:rPr lang="en-US" dirty="0"/>
              <a:t> ,1995)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847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Defect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Shock verses Circulatory Shock </a:t>
            </a:r>
          </a:p>
          <a:p>
            <a:r>
              <a:rPr lang="en-US" dirty="0"/>
              <a:t>Characterized by Reduction in circulating blood volume and results in  inadequate tissue perfusion </a:t>
            </a:r>
          </a:p>
          <a:p>
            <a:r>
              <a:rPr lang="en-US" dirty="0" err="1"/>
              <a:t>Hypovolemic</a:t>
            </a:r>
            <a:r>
              <a:rPr lang="en-US" dirty="0"/>
              <a:t> </a:t>
            </a:r>
          </a:p>
          <a:p>
            <a:r>
              <a:rPr lang="en-US" dirty="0"/>
              <a:t>Marked expansion of vascular tree </a:t>
            </a:r>
          </a:p>
          <a:p>
            <a:r>
              <a:rPr lang="en-US" dirty="0"/>
              <a:t>Loss of Pumping ability of heart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Manifestation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Low BP   systolic less than 100 mm of Hg </a:t>
            </a:r>
          </a:p>
          <a:p>
            <a:r>
              <a:rPr lang="en-US" dirty="0"/>
              <a:t>Rapid </a:t>
            </a:r>
            <a:r>
              <a:rPr lang="en-US" dirty="0" err="1"/>
              <a:t>Thready</a:t>
            </a:r>
            <a:r>
              <a:rPr lang="en-US" dirty="0"/>
              <a:t> Pulse </a:t>
            </a:r>
          </a:p>
          <a:p>
            <a:r>
              <a:rPr lang="en-US" dirty="0"/>
              <a:t>Tachycardia </a:t>
            </a:r>
          </a:p>
          <a:p>
            <a:r>
              <a:rPr lang="en-US" dirty="0"/>
              <a:t>Cold Clammy Skin </a:t>
            </a:r>
          </a:p>
          <a:p>
            <a:r>
              <a:rPr lang="en-US" dirty="0"/>
              <a:t>Rapid Shallow Breathing </a:t>
            </a:r>
          </a:p>
          <a:p>
            <a:r>
              <a:rPr lang="en-US" dirty="0"/>
              <a:t>Irritability Drowsiness  confusion </a:t>
            </a:r>
          </a:p>
          <a:p>
            <a:r>
              <a:rPr lang="en-US" dirty="0"/>
              <a:t>Increased Thirst</a:t>
            </a:r>
          </a:p>
          <a:p>
            <a:r>
              <a:rPr lang="en-US" dirty="0"/>
              <a:t>Oliguria</a:t>
            </a:r>
          </a:p>
          <a:p>
            <a:r>
              <a:rPr lang="en-US" dirty="0"/>
              <a:t>Multiple organ failure 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Feature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Poor tissue perfusion </a:t>
            </a:r>
          </a:p>
          <a:p>
            <a:r>
              <a:rPr lang="en-US" dirty="0"/>
              <a:t>Impaired Oxygenation </a:t>
            </a:r>
          </a:p>
          <a:p>
            <a:r>
              <a:rPr lang="en-US" dirty="0"/>
              <a:t>Impaired Nutrient Supply </a:t>
            </a:r>
          </a:p>
          <a:p>
            <a:r>
              <a:rPr lang="en-US" dirty="0"/>
              <a:t>Decreased removal of Waste </a:t>
            </a:r>
          </a:p>
          <a:p>
            <a:r>
              <a:rPr lang="en-US" dirty="0"/>
              <a:t>Progressive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Hypovolemic</a:t>
            </a:r>
            <a:r>
              <a:rPr lang="en-US" dirty="0"/>
              <a:t> Shock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SHOCK DUE TO REDUCED BLOOD VOLUME(HYPOVOLEMIC SHOCK OR COLD SHOCK)</a:t>
            </a:r>
          </a:p>
          <a:p>
            <a:r>
              <a:rPr lang="en-US" dirty="0"/>
              <a:t>TRAUMATIC SHOCK</a:t>
            </a:r>
          </a:p>
          <a:p>
            <a:r>
              <a:rPr lang="en-US" dirty="0"/>
              <a:t>HEMORRHAGIC SHOCK</a:t>
            </a:r>
          </a:p>
          <a:p>
            <a:r>
              <a:rPr lang="en-US" dirty="0"/>
              <a:t>SURGICAL SHOCK</a:t>
            </a:r>
          </a:p>
          <a:p>
            <a:r>
              <a:rPr lang="en-US" dirty="0"/>
              <a:t>BURN SHOCK</a:t>
            </a:r>
          </a:p>
          <a:p>
            <a:r>
              <a:rPr lang="en-US" dirty="0"/>
              <a:t>DEHYDRATION SHOCK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6BB4E-9414-4BF7-AB5F-EFDC4F600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Causes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B7F0-D248-4563-A8AF-673D326D5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HEMORRHAGIC   : TRAUMA</a:t>
            </a:r>
          </a:p>
          <a:p>
            <a:r>
              <a:rPr lang="en-IN" dirty="0"/>
              <a:t>GASTROINTESTINAL BLEEDING</a:t>
            </a:r>
          </a:p>
          <a:p>
            <a:r>
              <a:rPr lang="en-IN" dirty="0"/>
              <a:t>NON-HEMORRHAGIC:</a:t>
            </a:r>
          </a:p>
          <a:p>
            <a:r>
              <a:rPr lang="en-IN" dirty="0">
                <a:solidFill>
                  <a:schemeClr val="accent6"/>
                </a:solidFill>
              </a:rPr>
              <a:t>EXTERNAL FLUID LOSS</a:t>
            </a:r>
          </a:p>
          <a:p>
            <a:r>
              <a:rPr lang="en-IN" dirty="0">
                <a:solidFill>
                  <a:schemeClr val="accent6"/>
                </a:solidFill>
              </a:rPr>
              <a:t>DIARRHOEA</a:t>
            </a:r>
          </a:p>
          <a:p>
            <a:r>
              <a:rPr lang="en-IN" dirty="0">
                <a:solidFill>
                  <a:schemeClr val="accent6"/>
                </a:solidFill>
              </a:rPr>
              <a:t>VOMITING</a:t>
            </a:r>
          </a:p>
          <a:p>
            <a:r>
              <a:rPr lang="en-IN" dirty="0">
                <a:solidFill>
                  <a:schemeClr val="accent6"/>
                </a:solidFill>
              </a:rPr>
              <a:t>POLYUREA</a:t>
            </a:r>
          </a:p>
          <a:p>
            <a:r>
              <a:rPr lang="en-IN" dirty="0">
                <a:solidFill>
                  <a:schemeClr val="accent6"/>
                </a:solidFill>
              </a:rPr>
              <a:t>FLUID REDISTRIBUTION</a:t>
            </a:r>
          </a:p>
          <a:p>
            <a:r>
              <a:rPr lang="en-IN" dirty="0">
                <a:solidFill>
                  <a:schemeClr val="accent6"/>
                </a:solidFill>
              </a:rPr>
              <a:t>BURNS</a:t>
            </a:r>
          </a:p>
          <a:p>
            <a:r>
              <a:rPr lang="en-IN" dirty="0">
                <a:solidFill>
                  <a:schemeClr val="accent6"/>
                </a:solidFill>
              </a:rPr>
              <a:t>ANAPHYLAXIS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8896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07763-8605-4C2F-9950-6FE6659FA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 of Fluids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A773F-86DC-444E-B0FF-4CE1619D6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Fluid Loss  Blood  water Electrolyte plasma </a:t>
            </a:r>
          </a:p>
          <a:p>
            <a:r>
              <a:rPr lang="en-US" dirty="0"/>
              <a:t>Typical Example  Hemorrhagic Shock</a:t>
            </a:r>
          </a:p>
          <a:p>
            <a:r>
              <a:rPr lang="en-US" dirty="0"/>
              <a:t>When loss is more than 15 o 20 %</a:t>
            </a:r>
          </a:p>
          <a:p>
            <a:r>
              <a:rPr lang="en-US" dirty="0"/>
              <a:t> Compensation  of the loss</a:t>
            </a:r>
          </a:p>
          <a:p>
            <a:r>
              <a:rPr lang="en-US" dirty="0"/>
              <a:t>Compensatory mechanisms can be short term or long term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145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910</Words>
  <Application>Microsoft Office PowerPoint</Application>
  <PresentationFormat>On-screen Show (4:3)</PresentationFormat>
  <Paragraphs>126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Physiology of Shock </vt:lpstr>
      <vt:lpstr>Introduction</vt:lpstr>
      <vt:lpstr>Different Definitions </vt:lpstr>
      <vt:lpstr>Basic Defect </vt:lpstr>
      <vt:lpstr>Early Manifestation </vt:lpstr>
      <vt:lpstr>Common Feature </vt:lpstr>
      <vt:lpstr>Hypovolemic Shock </vt:lpstr>
      <vt:lpstr>Common Causes </vt:lpstr>
      <vt:lpstr>Loss  of Fluids</vt:lpstr>
      <vt:lpstr>Hemorragic Shock </vt:lpstr>
      <vt:lpstr>Compensatory Mechanisms </vt:lpstr>
      <vt:lpstr>Treatment of Hypovolemic shock </vt:lpstr>
      <vt:lpstr>Treatment Contd</vt:lpstr>
      <vt:lpstr>Irreversible shock </vt:lpstr>
      <vt:lpstr>Contd</vt:lpstr>
      <vt:lpstr>Cardiogenic Shock </vt:lpstr>
      <vt:lpstr>Neurogenic shock </vt:lpstr>
      <vt:lpstr>Neurogenic</vt:lpstr>
      <vt:lpstr>Clinical Features </vt:lpstr>
      <vt:lpstr>Vaso vagal / Vasogenic </vt:lpstr>
      <vt:lpstr>Psychogenic</vt:lpstr>
      <vt:lpstr>Anaphylactic Shock </vt:lpstr>
      <vt:lpstr>Septic Shock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Physiology of Shock </dc:title>
  <dc:creator>pc</dc:creator>
  <cp:lastModifiedBy>abhinav verma</cp:lastModifiedBy>
  <cp:revision>22</cp:revision>
  <dcterms:created xsi:type="dcterms:W3CDTF">2006-08-16T00:00:00Z</dcterms:created>
  <dcterms:modified xsi:type="dcterms:W3CDTF">2020-04-30T00:53:59Z</dcterms:modified>
</cp:coreProperties>
</file>